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theme" Target="theme/theme1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viewProps" Target="viewProps.xml" /><Relationship Id="rId5" Type="http://schemas.openxmlformats.org/officeDocument/2006/relationships/slide" Target="slides/slide4.xml" /><Relationship Id="rId10" Type="http://schemas.openxmlformats.org/officeDocument/2006/relationships/presProps" Target="presProps.xml" /><Relationship Id="rId4" Type="http://schemas.openxmlformats.org/officeDocument/2006/relationships/slide" Target="slides/slide3.xml" /><Relationship Id="rId9" Type="http://schemas.openxmlformats.org/officeDocument/2006/relationships/slide" Target="slides/slide8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2/26/2023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image" Target="../media/image1.jpg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 /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F18BCA88-892A-2C8E-C4D8-29685BC915A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2131" t="4728" r="2131" b="4172"/>
          <a:stretch/>
        </p:blipFill>
        <p:spPr>
          <a:xfrm>
            <a:off x="-259772" y="111711"/>
            <a:ext cx="12191999" cy="2152403"/>
          </a:xfrm>
          <a:prstGeom prst="rect">
            <a:avLst/>
          </a:prstGeom>
          <a:effectLst/>
        </p:spPr>
      </p:pic>
      <p:pic>
        <p:nvPicPr>
          <p:cNvPr id="5" name="Picture 5">
            <a:extLst>
              <a:ext uri="{FF2B5EF4-FFF2-40B4-BE49-F238E27FC236}">
                <a16:creationId xmlns:a16="http://schemas.microsoft.com/office/drawing/2014/main" id="{5E9790C2-0DA5-7590-E516-A8E30C145B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421" y="3449561"/>
            <a:ext cx="2144116" cy="2734525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378D85A7-A675-2638-03E5-24DAFF2A6E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rot="10800000" flipV="1">
            <a:off x="3204807" y="2859634"/>
            <a:ext cx="8987191" cy="3324451"/>
          </a:xfrm>
        </p:spPr>
        <p:txBody>
          <a:bodyPr>
            <a:normAutofit fontScale="25000" lnSpcReduction="20000"/>
          </a:bodyPr>
          <a:lstStyle/>
          <a:p>
            <a:r>
              <a:rPr lang="en-GB" sz="17600" b="1" i="1" u="none" strike="noStrike">
                <a:solidFill>
                  <a:schemeClr val="accent3">
                    <a:lumMod val="75000"/>
                  </a:schemeClr>
                </a:solidFill>
                <a:effectLst/>
                <a:latin typeface="Calibri" panose="020F0502020204030204" pitchFamily="34" charset="0"/>
              </a:rPr>
              <a:t>Dr. Bainwad</a:t>
            </a:r>
            <a:r>
              <a:rPr lang="mr-IN" sz="17600" b="1" i="1" u="none" strike="noStrike">
                <a:solidFill>
                  <a:schemeClr val="accent3">
                    <a:lumMod val="75000"/>
                  </a:schemeClr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sz="17600" b="1" i="1" u="none" strike="noStrike">
                <a:solidFill>
                  <a:schemeClr val="accent3">
                    <a:lumMod val="75000"/>
                  </a:schemeClr>
                </a:solidFill>
                <a:effectLst/>
                <a:latin typeface="Calibri" panose="020F0502020204030204" pitchFamily="34" charset="0"/>
              </a:rPr>
              <a:t>Ramesh</a:t>
            </a:r>
            <a:r>
              <a:rPr lang="mr-IN" sz="17600" b="1" i="1" u="none" strike="noStrike">
                <a:solidFill>
                  <a:schemeClr val="accent3">
                    <a:lumMod val="75000"/>
                  </a:schemeClr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sz="17600" b="1" i="1" u="none" strike="noStrike">
                <a:solidFill>
                  <a:schemeClr val="accent3">
                    <a:lumMod val="75000"/>
                  </a:schemeClr>
                </a:solidFill>
                <a:effectLst/>
                <a:latin typeface="Calibri" panose="020F0502020204030204" pitchFamily="34" charset="0"/>
              </a:rPr>
              <a:t>Ramrao</a:t>
            </a:r>
            <a:endParaRPr lang="en-GB" sz="17600" b="1" i="1" u="none" strike="noStrike">
              <a:solidFill>
                <a:schemeClr val="accent3">
                  <a:lumMod val="75000"/>
                </a:schemeClr>
              </a:solidFill>
              <a:effectLst/>
              <a:latin typeface="Times New Roman" panose="02020603050405020304" pitchFamily="18" charset="0"/>
            </a:endParaRPr>
          </a:p>
          <a:p>
            <a:pPr algn="ctr" rtl="0" fontAlgn="base"/>
            <a:r>
              <a:rPr lang="en-GB" sz="12800" b="1" i="1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Assistant Professor</a:t>
            </a:r>
            <a:endParaRPr lang="mr-IN" sz="12800" b="1" i="1" u="none" strike="noStrike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ctr" rtl="0" fontAlgn="base"/>
            <a:r>
              <a:rPr lang="en-GB" sz="12800" b="1" i="1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mr-IN" sz="12800" b="1" i="1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Nutan Mahavidyalaya SAilu Di.Parbhani Maharashtra</a:t>
            </a:r>
          </a:p>
          <a:p>
            <a:pPr rtl="0" fontAlgn="base"/>
            <a:endParaRPr lang="mr-IN" sz="12800" b="1" i="1" u="none" strike="noStrike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rtl="0" fontAlgn="base"/>
            <a:endParaRPr lang="en-GB" sz="12800" b="1" i="1" u="none" strike="noStrike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br>
              <a:rPr lang="en-GB"/>
            </a:b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2596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0389FF-FC3D-0E00-787B-167901A8CE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 b="1" i="1">
                <a:solidFill>
                  <a:srgbClr val="002060"/>
                </a:solidFill>
              </a:rPr>
              <a:t>Qualifications</a:t>
            </a:r>
            <a:r>
              <a:rPr lang="mr-IN"/>
              <a:t>  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A72EF8-DCDD-BB40-AEC0-D30AF463DF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5216" y="2238394"/>
            <a:ext cx="9603275" cy="3450613"/>
          </a:xfrm>
        </p:spPr>
        <p:txBody>
          <a:bodyPr>
            <a:normAutofit fontScale="85000" lnSpcReduction="20000"/>
          </a:bodyPr>
          <a:lstStyle/>
          <a:p>
            <a:r>
              <a:rPr lang="en-GB" sz="2800" b="1" i="1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Ph.D</a:t>
            </a:r>
            <a:r>
              <a:rPr lang="mr-IN" sz="2800" b="1" i="1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Political Science,2008,Dr.Babasaheb </a:t>
            </a:r>
            <a:r>
              <a:rPr lang="en-GB" sz="2800" b="1" i="1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Ambedkar marathvada University</a:t>
            </a:r>
            <a:r>
              <a:rPr lang="mr-IN" sz="2800" b="1" i="1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</a:t>
            </a:r>
            <a:r>
              <a:rPr lang="en-GB" sz="2800" b="1" i="1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Aurangabad</a:t>
            </a:r>
            <a:endParaRPr lang="mr-IN" sz="2800" b="1" i="1" u="none" strike="noStrike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r>
              <a:rPr lang="en-GB" sz="2800" b="1" i="1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‘Rashtra</a:t>
            </a:r>
            <a:r>
              <a:rPr lang="mr-IN" sz="2800" b="1" i="1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sz="2800" b="1" i="1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bandhanit</a:t>
            </a:r>
            <a:r>
              <a:rPr lang="mr-IN" sz="2800" b="1" i="1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sz="2800" b="1" i="1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Yuvakachi</a:t>
            </a:r>
            <a:r>
              <a:rPr lang="mr-IN" sz="2800" b="1" i="1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sz="2800" b="1" i="1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Bhumika:Vivekanadanchya</a:t>
            </a:r>
            <a:r>
              <a:rPr lang="mr-IN" sz="2800" b="1" i="1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Vicharache </a:t>
            </a:r>
            <a:r>
              <a:rPr lang="en-GB" sz="2800" b="1" i="1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Tikatmak</a:t>
            </a:r>
            <a:r>
              <a:rPr lang="mr-IN" sz="2800" b="1" i="1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sz="2800" b="1" i="1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Parikshan’</a:t>
            </a:r>
            <a:endParaRPr lang="mr-IN" sz="2800" b="1" i="1" u="none" strike="noStrike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r>
              <a:rPr lang="en-GB" sz="2800" b="1" i="1" u="none" strike="noStrike">
                <a:solidFill>
                  <a:schemeClr val="accent1"/>
                </a:solidFill>
                <a:effectLst/>
                <a:latin typeface="Calibri" panose="020F0502020204030204" pitchFamily="34" charset="0"/>
              </a:rPr>
              <a:t>The Role of Youth in Nation Building: A Critical Examination of Vivekananda's Thought</a:t>
            </a:r>
            <a:endParaRPr lang="mr-IN" sz="2800" b="1" i="1" u="none" strike="noStrike">
              <a:solidFill>
                <a:schemeClr val="accent1"/>
              </a:solidFill>
              <a:effectLst/>
              <a:latin typeface="Calibri" panose="020F0502020204030204" pitchFamily="34" charset="0"/>
            </a:endParaRPr>
          </a:p>
          <a:p>
            <a:r>
              <a:rPr lang="mr-IN" sz="2800" b="1" i="1">
                <a:solidFill>
                  <a:srgbClr val="000000"/>
                </a:solidFill>
                <a:latin typeface="Calibri" panose="020F0502020204030204" pitchFamily="34" charset="0"/>
              </a:rPr>
              <a:t>M.A Political science,1997,II Division </a:t>
            </a:r>
            <a:r>
              <a:rPr lang="mr-IN" sz="2800" b="1" i="1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Dr.Babasaheb </a:t>
            </a:r>
            <a:r>
              <a:rPr lang="en-GB" sz="2800" b="1" i="1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Ambedkar marathvada University</a:t>
            </a:r>
            <a:r>
              <a:rPr lang="mr-IN" sz="2800" b="1" i="1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</a:t>
            </a:r>
            <a:r>
              <a:rPr lang="en-GB" sz="2800" b="1" i="1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Aurangabad</a:t>
            </a:r>
            <a:endParaRPr lang="en-US" sz="2800" b="1" i="1"/>
          </a:p>
        </p:txBody>
      </p:sp>
    </p:spTree>
    <p:extLst>
      <p:ext uri="{BB962C8B-B14F-4D97-AF65-F5344CB8AC3E}">
        <p14:creationId xmlns:p14="http://schemas.microsoft.com/office/powerpoint/2010/main" val="3080335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975EF2-EABD-AEA1-18C4-88C463DED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4362" y="891110"/>
            <a:ext cx="9603275" cy="1570546"/>
          </a:xfrm>
        </p:spPr>
        <p:txBody>
          <a:bodyPr/>
          <a:lstStyle/>
          <a:p>
            <a:r>
              <a:rPr lang="mr-IN" b="1" i="1">
                <a:solidFill>
                  <a:srgbClr val="C00000"/>
                </a:solidFill>
              </a:rPr>
              <a:t>Teaching experience</a:t>
            </a:r>
            <a:endParaRPr lang="en-US" b="1" i="1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17A192-53A8-9567-81A8-756AB7342D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9372" y="2182730"/>
            <a:ext cx="9603275" cy="3450613"/>
          </a:xfrm>
        </p:spPr>
        <p:txBody>
          <a:bodyPr>
            <a:normAutofit/>
          </a:bodyPr>
          <a:lstStyle/>
          <a:p>
            <a:pPr marL="0" indent="0" rtl="0">
              <a:buNone/>
            </a:pPr>
            <a:r>
              <a:rPr lang="en-GB" sz="2800" b="1" i="1">
                <a:solidFill>
                  <a:srgbClr val="FF0000"/>
                </a:solidFill>
                <a:latin typeface="Times New Roman" panose="02020603050405020304" pitchFamily="18" charset="0"/>
              </a:rPr>
              <a:t>Assistant professor </a:t>
            </a:r>
            <a:r>
              <a:rPr lang="mr-IN" sz="2800" b="1" i="1">
                <a:solidFill>
                  <a:srgbClr val="FF0000"/>
                </a:solidFill>
                <a:latin typeface="Times New Roman" panose="02020603050405020304" pitchFamily="18" charset="0"/>
              </a:rPr>
              <a:t>of</a:t>
            </a:r>
            <a:r>
              <a:rPr lang="en-GB" sz="2800" b="1" i="1">
                <a:solidFill>
                  <a:srgbClr val="FF0000"/>
                </a:solidFill>
                <a:latin typeface="Times New Roman" panose="02020603050405020304" pitchFamily="18" charset="0"/>
              </a:rPr>
              <a:t> political science Nutan Mahavidyalay S</a:t>
            </a:r>
            <a:r>
              <a:rPr lang="mr-IN" sz="2800" b="1" i="1">
                <a:solidFill>
                  <a:srgbClr val="FF0000"/>
                </a:solidFill>
                <a:latin typeface="Times New Roman" panose="02020603050405020304" pitchFamily="18" charset="0"/>
              </a:rPr>
              <a:t>ai</a:t>
            </a:r>
            <a:r>
              <a:rPr lang="en-GB" sz="2800" b="1" i="1">
                <a:solidFill>
                  <a:srgbClr val="FF0000"/>
                </a:solidFill>
                <a:latin typeface="Times New Roman" panose="02020603050405020304" pitchFamily="18" charset="0"/>
              </a:rPr>
              <a:t>lu</a:t>
            </a:r>
            <a:r>
              <a:rPr lang="mr-IN" sz="2800" b="1" i="1">
                <a:solidFill>
                  <a:srgbClr val="FF0000"/>
                </a:solidFill>
                <a:latin typeface="Times New Roman" panose="02020603050405020304" pitchFamily="18" charset="0"/>
              </a:rPr>
              <a:t>      </a:t>
            </a:r>
            <a:endParaRPr lang="en-GB" sz="2800" b="1" i="1">
              <a:solidFill>
                <a:srgbClr val="FF0000"/>
              </a:solidFill>
              <a:effectLst/>
            </a:endParaRPr>
          </a:p>
          <a:p>
            <a:pPr rtl="0"/>
            <a:r>
              <a:rPr lang="en-GB" sz="2800" b="1" i="1">
                <a:solidFill>
                  <a:srgbClr val="FF0000"/>
                </a:solidFill>
                <a:effectLst/>
              </a:rPr>
              <a:t>Associate professor </a:t>
            </a:r>
            <a:r>
              <a:rPr lang="mr-IN" sz="2800" b="1" i="1">
                <a:solidFill>
                  <a:srgbClr val="FF0000"/>
                </a:solidFill>
                <a:effectLst/>
              </a:rPr>
              <a:t>Of</a:t>
            </a:r>
            <a:r>
              <a:rPr lang="en-GB" sz="2800" b="1" i="1">
                <a:solidFill>
                  <a:srgbClr val="FF0000"/>
                </a:solidFill>
                <a:effectLst/>
              </a:rPr>
              <a:t> political science Nutan Mahavidyalay S</a:t>
            </a:r>
            <a:r>
              <a:rPr lang="mr-IN" sz="2800" b="1" i="1">
                <a:solidFill>
                  <a:srgbClr val="FF0000"/>
                </a:solidFill>
                <a:effectLst/>
              </a:rPr>
              <a:t>ai</a:t>
            </a:r>
            <a:r>
              <a:rPr lang="en-GB" sz="2800" b="1" i="1">
                <a:solidFill>
                  <a:srgbClr val="FF0000"/>
                </a:solidFill>
                <a:effectLst/>
              </a:rPr>
              <a:t>lu</a:t>
            </a:r>
          </a:p>
          <a:p>
            <a:endParaRPr lang="en-US" sz="28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2846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066392-3594-66EF-EE71-C5FB8FB4D1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 b="1" i="1">
                <a:solidFill>
                  <a:schemeClr val="accent3">
                    <a:lumMod val="50000"/>
                  </a:schemeClr>
                </a:solidFill>
              </a:rPr>
              <a:t>Research Experience</a:t>
            </a:r>
            <a:endParaRPr lang="en-US" b="1" i="1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7B1FB6-82DB-7552-E19D-C726C1BE2D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1805" y="2091013"/>
            <a:ext cx="9603275" cy="3450613"/>
          </a:xfrm>
        </p:spPr>
        <p:txBody>
          <a:bodyPr>
            <a:normAutofit fontScale="85000" lnSpcReduction="20000"/>
          </a:bodyPr>
          <a:lstStyle/>
          <a:p>
            <a:r>
              <a:rPr lang="mr-IN" b="1"/>
              <a:t>12</a:t>
            </a:r>
            <a:r>
              <a:rPr lang="mr-IN"/>
              <a:t> </a:t>
            </a:r>
            <a:r>
              <a:rPr lang="mr-IN" sz="2400" b="1" i="1"/>
              <a:t>years</a:t>
            </a:r>
          </a:p>
          <a:p>
            <a:endParaRPr lang="mr-IN" sz="2400" b="1" i="1"/>
          </a:p>
          <a:p>
            <a:r>
              <a:rPr lang="en-GB" sz="2400" b="1" i="1"/>
              <a:t>Ph</a:t>
            </a:r>
            <a:r>
              <a:rPr lang="mr-IN" sz="2400" b="1" i="1"/>
              <a:t>.</a:t>
            </a:r>
            <a:r>
              <a:rPr lang="en-GB" sz="2400" b="1" i="1"/>
              <a:t>D st</a:t>
            </a:r>
            <a:r>
              <a:rPr lang="mr-IN" sz="2400" b="1" i="1"/>
              <a:t>u</a:t>
            </a:r>
            <a:r>
              <a:rPr lang="en-GB" sz="2400" b="1" i="1"/>
              <a:t>dent awards</a:t>
            </a:r>
            <a:r>
              <a:rPr lang="mr-IN" sz="2400" b="1" i="1"/>
              <a:t> 02 </a:t>
            </a:r>
            <a:r>
              <a:rPr lang="en-GB" sz="2400" b="1" i="1"/>
              <a:t>Ongoing student</a:t>
            </a:r>
            <a:r>
              <a:rPr lang="mr-IN" sz="2400" b="1" i="1"/>
              <a:t> 03</a:t>
            </a:r>
          </a:p>
          <a:p>
            <a:r>
              <a:rPr lang="en-GB" sz="2400" b="1" i="1"/>
              <a:t>Minor research project </a:t>
            </a:r>
            <a:r>
              <a:rPr lang="mr-IN" sz="2400" b="1" i="1"/>
              <a:t>completed</a:t>
            </a:r>
            <a:r>
              <a:rPr lang="en-GB" sz="2400" b="1" i="1"/>
              <a:t>   </a:t>
            </a:r>
            <a:r>
              <a:rPr lang="mr-IN" sz="2400" b="1" i="1"/>
              <a:t> 01</a:t>
            </a:r>
          </a:p>
          <a:p>
            <a:pPr rtl="0"/>
            <a:r>
              <a:rPr lang="en-GB" sz="2600" b="1" i="1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Empowerment of Schedule tribes women leaders in Panchayat Raj in Nanded and Hingoli district, in Marathwada Region : A case</a:t>
            </a:r>
            <a:r>
              <a:rPr lang="mr-IN" sz="2600" b="1" i="1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Study 2013-15</a:t>
            </a:r>
            <a:endParaRPr lang="en-GB" sz="2600" b="1" i="1">
              <a:effectLst/>
            </a:endParaRPr>
          </a:p>
          <a:p>
            <a:r>
              <a:rPr lang="mr-IN" sz="2400" b="1" i="1">
                <a:solidFill>
                  <a:srgbClr val="000000"/>
                </a:solidFill>
                <a:latin typeface="Calibri" panose="020F0502020204030204" pitchFamily="34" charset="0"/>
              </a:rPr>
              <a:t>Co invgester </a:t>
            </a:r>
            <a:r>
              <a:rPr lang="en-GB" sz="2400" b="1" i="1">
                <a:solidFill>
                  <a:srgbClr val="000000"/>
                </a:solidFill>
                <a:latin typeface="Calibri" panose="020F0502020204030204" pitchFamily="34" charset="0"/>
              </a:rPr>
              <a:t>UGC major</a:t>
            </a:r>
            <a:r>
              <a:rPr lang="mr-IN" sz="2400" b="1" i="1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GB" sz="2400" b="1" i="1">
                <a:solidFill>
                  <a:srgbClr val="000000"/>
                </a:solidFill>
                <a:latin typeface="Calibri" panose="020F0502020204030204" pitchFamily="34" charset="0"/>
              </a:rPr>
              <a:t>Research project the study of political socialization of tribal Panchayat leader in Maharashtra</a:t>
            </a:r>
            <a:r>
              <a:rPr lang="mr-IN" sz="2400" b="1" i="1">
                <a:solidFill>
                  <a:srgbClr val="000000"/>
                </a:solidFill>
                <a:latin typeface="Calibri" panose="020F0502020204030204" pitchFamily="34" charset="0"/>
              </a:rPr>
              <a:t> 2010-12</a:t>
            </a:r>
            <a:endParaRPr lang="en-US" sz="2400" b="1" i="1"/>
          </a:p>
        </p:txBody>
      </p:sp>
    </p:spTree>
    <p:extLst>
      <p:ext uri="{BB962C8B-B14F-4D97-AF65-F5344CB8AC3E}">
        <p14:creationId xmlns:p14="http://schemas.microsoft.com/office/powerpoint/2010/main" val="27614759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287D20-0904-C3B0-2CA1-683AB54D2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1800" b="1" i="1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organized the conference, seminar, workshop, short term course etc. please provide the following information</a:t>
            </a:r>
            <a:r>
              <a:rPr lang="mr-IN" sz="1800" b="1" i="1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br>
              <a:rPr lang="en-GB">
                <a:effectLst/>
              </a:rPr>
            </a:b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656A77-F78B-04E4-B39C-10A267BABC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9516" y="2087167"/>
            <a:ext cx="9603275" cy="3450613"/>
          </a:xfrm>
        </p:spPr>
        <p:txBody>
          <a:bodyPr>
            <a:noAutofit/>
          </a:bodyPr>
          <a:lstStyle/>
          <a:p>
            <a:pPr rtl="0"/>
            <a:r>
              <a:rPr lang="en-GB" sz="2400" b="1" i="1" u="none" strike="noStrike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Role of Parliament in Safeguarding Human</a:t>
            </a:r>
            <a:r>
              <a:rPr lang="mr-IN" sz="2400" b="1" i="1">
                <a:solidFill>
                  <a:srgbClr val="FF0000"/>
                </a:solidFill>
              </a:rPr>
              <a:t> </a:t>
            </a:r>
            <a:r>
              <a:rPr lang="en-GB" sz="2400" b="1" i="1" u="none" strike="noStrike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rights New Perspectives</a:t>
            </a:r>
            <a:r>
              <a:rPr lang="mr-IN" sz="2400" b="1" i="1" u="none" strike="noStrike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 UGC  2012</a:t>
            </a:r>
          </a:p>
          <a:p>
            <a:pPr rtl="0"/>
            <a:r>
              <a:rPr lang="en-GB" sz="2400" b="1" i="1" u="none" strike="noStrike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Women Human Rights: Current Status, Issues and Remedies For Women Empowerment</a:t>
            </a:r>
            <a:r>
              <a:rPr lang="mr-IN" sz="2400" b="1" i="1" u="none" strike="noStrike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 UGC 2013</a:t>
            </a:r>
          </a:p>
          <a:p>
            <a:pPr rtl="0"/>
            <a:endParaRPr lang="en-GB" sz="2400" b="1" i="1">
              <a:solidFill>
                <a:srgbClr val="FF0000"/>
              </a:solidFill>
              <a:effectLst/>
            </a:endParaRPr>
          </a:p>
          <a:p>
            <a:r>
              <a:rPr lang="en-GB" sz="2400" b="1" i="1" u="none" strike="noStrike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Relevance Thoughts of Vivekanand</a:t>
            </a:r>
            <a:r>
              <a:rPr lang="en-GB" sz="2400" b="1" i="1" u="none" strike="noStrike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    </a:t>
            </a:r>
            <a:r>
              <a:rPr lang="en-GB" sz="2400" b="1" i="1" u="none" strike="noStrike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the 21</a:t>
            </a:r>
            <a:r>
              <a:rPr lang="en-GB" sz="2400" b="1" i="1" u="none" strike="noStrike" baseline="30000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st</a:t>
            </a:r>
            <a:r>
              <a:rPr lang="en-GB" sz="2400" b="1" i="1" u="none" strike="noStrike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ceture</a:t>
            </a:r>
            <a:r>
              <a:rPr lang="mr-IN" sz="2400" b="1" i="1" u="none" strike="noStrike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 UGC  2015</a:t>
            </a:r>
          </a:p>
          <a:p>
            <a:r>
              <a:rPr lang="en-GB" sz="2400" b="1" i="1" u="none" strike="noStrike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Contemporary</a:t>
            </a:r>
            <a:r>
              <a:rPr lang="en-GB" sz="2400" b="1" i="1" u="none" strike="noStrike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    </a:t>
            </a:r>
            <a:r>
              <a:rPr lang="en-GB" sz="2400" b="1" i="1" u="none" strike="noStrike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Indian</a:t>
            </a:r>
            <a:r>
              <a:rPr lang="en-GB" sz="2400" b="1" i="1" u="none" strike="noStrike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    </a:t>
            </a:r>
            <a:r>
              <a:rPr lang="en-GB" sz="2400" b="1" i="1" u="none" strike="noStrike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Politics Relevance of Gandhian Thoughts</a:t>
            </a:r>
            <a:r>
              <a:rPr lang="mr-IN" sz="2400" b="1" i="1" u="none" strike="noStrike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 UGC 2017</a:t>
            </a:r>
            <a:endParaRPr lang="en-US" sz="2400" b="1" i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27866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FBFC2-CD0F-19F3-3054-C2B397EA41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6505" y="672687"/>
            <a:ext cx="9603275" cy="1049235"/>
          </a:xfrm>
        </p:spPr>
        <p:txBody>
          <a:bodyPr>
            <a:noAutofit/>
          </a:bodyPr>
          <a:lstStyle/>
          <a:p>
            <a:r>
              <a:rPr lang="en-GB" sz="2400" b="1" i="1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Books Published</a:t>
            </a:r>
            <a:r>
              <a:rPr lang="mr-IN" sz="2400" b="1" i="1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02</a:t>
            </a:r>
            <a:br>
              <a:rPr lang="mr-IN" sz="2400" b="1" i="1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br>
              <a:rPr lang="mr-IN" sz="2400" b="1" i="1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r>
              <a:rPr lang="en-GB" sz="2400" b="1" i="1" u="none" strike="noStrike">
                <a:solidFill>
                  <a:schemeClr val="accent1"/>
                </a:solidFill>
                <a:effectLst/>
                <a:latin typeface="Times New Roman" panose="02020603050405020304" pitchFamily="18" charset="0"/>
              </a:rPr>
              <a:t>Research paper published</a:t>
            </a:r>
            <a:br>
              <a:rPr lang="mr-IN" sz="2400" b="1" i="1" u="none" strike="noStrike">
                <a:solidFill>
                  <a:schemeClr val="accent1"/>
                </a:solidFill>
                <a:effectLst/>
                <a:latin typeface="Times New Roman" panose="02020603050405020304" pitchFamily="18" charset="0"/>
              </a:rPr>
            </a:br>
            <a:r>
              <a:rPr lang="en-GB" sz="2400" b="1" i="1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br>
              <a:rPr lang="mr-IN" sz="2400" b="1" i="1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r>
              <a:rPr lang="en-GB" sz="2400" b="1" i="1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pear review Journal </a:t>
            </a:r>
            <a:r>
              <a:rPr lang="mr-IN" sz="2400" b="1" i="1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15</a:t>
            </a:r>
            <a:br>
              <a:rPr lang="mr-IN" sz="2400" b="1" i="1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br>
              <a:rPr lang="mr-IN" sz="2400" b="1" i="1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r>
              <a:rPr lang="en-GB" sz="2400" b="1" i="1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UGC care listed </a:t>
            </a:r>
            <a:r>
              <a:rPr lang="mr-IN" sz="2400" b="1" i="1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02</a:t>
            </a:r>
            <a:br>
              <a:rPr lang="mr-IN" sz="2400" b="1" i="1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br>
              <a:rPr lang="mr-IN" sz="2400" b="1" i="1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r>
              <a:rPr lang="en-GB" sz="2400" b="1" i="1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Conference proceeding</a:t>
            </a:r>
            <a:r>
              <a:rPr lang="mr-IN" sz="2400" b="1" i="1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20</a:t>
            </a:r>
            <a:br>
              <a:rPr lang="mr-IN" sz="2400" b="1" i="1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br>
              <a:rPr lang="mr-IN" sz="2400" b="1" i="1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r>
              <a:rPr lang="mr-IN" sz="2400" b="1" i="1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Chapter Writing 03</a:t>
            </a:r>
            <a:br>
              <a:rPr lang="mr-IN" sz="2400" b="1" i="1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endParaRPr lang="en-US" sz="2400" i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395129-DE7C-E840-D53B-224BE7803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1806" y="4427908"/>
            <a:ext cx="9603275" cy="3450613"/>
          </a:xfrm>
        </p:spPr>
        <p:txBody>
          <a:bodyPr>
            <a:normAutofit/>
          </a:bodyPr>
          <a:lstStyle/>
          <a:p>
            <a:r>
              <a:rPr lang="en-GB" sz="2400" b="1" i="1" u="none" strike="noStrike">
                <a:solidFill>
                  <a:schemeClr val="accent2"/>
                </a:solidFill>
                <a:effectLst/>
                <a:latin typeface="Times New Roman" panose="02020603050405020304" pitchFamily="18" charset="0"/>
              </a:rPr>
              <a:t>Award and Invective</a:t>
            </a:r>
            <a:endParaRPr lang="mr-IN" sz="2400" b="1" i="1" u="none" strike="noStrike">
              <a:solidFill>
                <a:schemeClr val="accent2"/>
              </a:solidFill>
              <a:effectLst/>
              <a:latin typeface="Times New Roman" panose="02020603050405020304" pitchFamily="18" charset="0"/>
            </a:endParaRPr>
          </a:p>
          <a:p>
            <a:pPr rtl="0"/>
            <a:r>
              <a:rPr lang="en-GB" sz="2400" b="1" i="1" u="none" strike="noStrike">
                <a:solidFill>
                  <a:schemeClr val="accent2"/>
                </a:solidFill>
                <a:effectLst/>
                <a:latin typeface="Calibri" panose="020F0502020204030204" pitchFamily="34" charset="0"/>
              </a:rPr>
              <a:t>NSS Best</a:t>
            </a:r>
            <a:r>
              <a:rPr lang="mr-IN" sz="2400" b="1" i="1">
                <a:solidFill>
                  <a:schemeClr val="accent2"/>
                </a:solidFill>
              </a:rPr>
              <a:t> </a:t>
            </a:r>
            <a:r>
              <a:rPr lang="en-GB" sz="2400" b="1" i="1" u="none" strike="noStrike">
                <a:solidFill>
                  <a:schemeClr val="accent2"/>
                </a:solidFill>
                <a:effectLst/>
                <a:latin typeface="Calibri" panose="020F0502020204030204" pitchFamily="34" charset="0"/>
              </a:rPr>
              <a:t>Program Office</a:t>
            </a:r>
            <a:r>
              <a:rPr lang="mr-IN" sz="2400" b="1" i="1" u="none" strike="noStrike">
                <a:solidFill>
                  <a:schemeClr val="accent2"/>
                </a:solidFill>
                <a:effectLst/>
                <a:latin typeface="Calibri" panose="020F0502020204030204" pitchFamily="34" charset="0"/>
              </a:rPr>
              <a:t>r 2019-20 District Level</a:t>
            </a:r>
          </a:p>
          <a:p>
            <a:pPr rtl="0"/>
            <a:r>
              <a:rPr lang="en-GB" sz="2400" b="1" i="1" u="none" strike="noStrike">
                <a:solidFill>
                  <a:schemeClr val="accent2"/>
                </a:solidFill>
                <a:effectLst/>
                <a:latin typeface="Calibri" panose="020F0502020204030204" pitchFamily="34" charset="0"/>
              </a:rPr>
              <a:t>Karmveer award Disha Foundation Mumbai</a:t>
            </a:r>
            <a:r>
              <a:rPr lang="mr-IN" sz="2400" b="1" i="1" u="none" strike="noStrike">
                <a:solidFill>
                  <a:schemeClr val="accent2"/>
                </a:solidFill>
                <a:effectLst/>
                <a:latin typeface="Calibri" panose="020F0502020204030204" pitchFamily="34" charset="0"/>
              </a:rPr>
              <a:t> 2019-20</a:t>
            </a:r>
          </a:p>
          <a:p>
            <a:pPr rtl="0"/>
            <a:endParaRPr lang="en-GB" sz="2400" b="1" i="1">
              <a:solidFill>
                <a:schemeClr val="accent2"/>
              </a:solidFill>
              <a:effectLst/>
            </a:endParaRPr>
          </a:p>
          <a:p>
            <a:endParaRPr lang="en-US" sz="2400" b="1" i="1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66869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00AEE5-F821-0B3C-7C34-2358958D0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i="1"/>
              <a:t>Other activities</a:t>
            </a:r>
            <a:br>
              <a:rPr lang="mr-IN" b="1" i="1"/>
            </a:br>
            <a:r>
              <a:rPr lang="en-GB" b="1" i="1"/>
              <a:t>College level</a:t>
            </a:r>
            <a:endParaRPr lang="en-US" b="1" i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99452E-7006-9909-1DE4-27F797FB51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i="1">
                <a:solidFill>
                  <a:srgbClr val="0070C0"/>
                </a:solidFill>
              </a:rPr>
              <a:t>Director of Gandhi</a:t>
            </a:r>
            <a:r>
              <a:rPr lang="mr-IN" b="1" i="1">
                <a:solidFill>
                  <a:srgbClr val="0070C0"/>
                </a:solidFill>
              </a:rPr>
              <a:t>an</a:t>
            </a:r>
            <a:r>
              <a:rPr lang="en-GB" b="1" i="1">
                <a:solidFill>
                  <a:srgbClr val="0070C0"/>
                </a:solidFill>
              </a:rPr>
              <a:t>  studies</a:t>
            </a:r>
            <a:r>
              <a:rPr lang="mr-IN" b="1" i="1">
                <a:solidFill>
                  <a:srgbClr val="0070C0"/>
                </a:solidFill>
              </a:rPr>
              <a:t> </a:t>
            </a:r>
            <a:r>
              <a:rPr lang="en-GB" b="1" i="1">
                <a:solidFill>
                  <a:srgbClr val="0070C0"/>
                </a:solidFill>
              </a:rPr>
              <a:t>Centre</a:t>
            </a:r>
            <a:r>
              <a:rPr lang="mr-IN" b="1" i="1">
                <a:solidFill>
                  <a:srgbClr val="0070C0"/>
                </a:solidFill>
              </a:rPr>
              <a:t> 2013-17</a:t>
            </a:r>
          </a:p>
          <a:p>
            <a:r>
              <a:rPr lang="en-GB" b="1" i="1">
                <a:solidFill>
                  <a:srgbClr val="0070C0"/>
                </a:solidFill>
              </a:rPr>
              <a:t>Coordinator</a:t>
            </a:r>
            <a:r>
              <a:rPr lang="mr-IN" b="1" i="1">
                <a:solidFill>
                  <a:srgbClr val="0070C0"/>
                </a:solidFill>
              </a:rPr>
              <a:t> </a:t>
            </a:r>
            <a:r>
              <a:rPr lang="en-GB" b="1" i="1">
                <a:solidFill>
                  <a:srgbClr val="0070C0"/>
                </a:solidFill>
              </a:rPr>
              <a:t>of Unnat Bharat Abhiyan</a:t>
            </a:r>
            <a:r>
              <a:rPr lang="mr-IN" b="1" i="1">
                <a:solidFill>
                  <a:srgbClr val="0070C0"/>
                </a:solidFill>
              </a:rPr>
              <a:t> 2018 to till Date</a:t>
            </a:r>
          </a:p>
          <a:p>
            <a:pPr marL="0" indent="0">
              <a:buNone/>
            </a:pPr>
            <a:r>
              <a:rPr lang="mr-IN" b="1" i="1">
                <a:solidFill>
                  <a:srgbClr val="0070C0"/>
                </a:solidFill>
              </a:rPr>
              <a:t>  </a:t>
            </a:r>
            <a:r>
              <a:rPr lang="en-GB" b="1" i="1">
                <a:solidFill>
                  <a:srgbClr val="0070C0"/>
                </a:solidFill>
              </a:rPr>
              <a:t>Coordinator of human rights</a:t>
            </a:r>
            <a:r>
              <a:rPr lang="mr-IN" b="1" i="1">
                <a:solidFill>
                  <a:srgbClr val="0070C0"/>
                </a:solidFill>
              </a:rPr>
              <a:t> 2010-15 </a:t>
            </a:r>
          </a:p>
          <a:p>
            <a:r>
              <a:rPr lang="en-GB" b="1" i="1">
                <a:solidFill>
                  <a:srgbClr val="0070C0"/>
                </a:solidFill>
              </a:rPr>
              <a:t>NSS program officer</a:t>
            </a:r>
            <a:r>
              <a:rPr lang="mr-IN" b="1" i="1">
                <a:solidFill>
                  <a:srgbClr val="0070C0"/>
                </a:solidFill>
              </a:rPr>
              <a:t> 2017-19</a:t>
            </a:r>
          </a:p>
          <a:p>
            <a:endParaRPr lang="mr-IN" b="1" i="1">
              <a:solidFill>
                <a:srgbClr val="0070C0"/>
              </a:solidFill>
            </a:endParaRPr>
          </a:p>
          <a:p>
            <a:r>
              <a:rPr lang="mr-IN" b="1" i="1">
                <a:solidFill>
                  <a:schemeClr val="accent1"/>
                </a:solidFill>
              </a:rPr>
              <a:t>Social Activities</a:t>
            </a:r>
          </a:p>
          <a:p>
            <a:r>
              <a:rPr lang="en-GB" sz="1800" b="1" i="1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Laparoscopy and T. B Survey</a:t>
            </a:r>
            <a:r>
              <a:rPr lang="mr-IN" sz="1800" b="1" i="1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2018-19-20</a:t>
            </a:r>
          </a:p>
          <a:p>
            <a:endParaRPr lang="en-US" b="1" i="1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64984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1BC027-83C1-1607-912B-7DDE51CCC2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98F04B-B432-92F7-A247-2AA96CF399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mr-IN" sz="9600" b="1" i="1">
                <a:solidFill>
                  <a:schemeClr val="accent1">
                    <a:lumMod val="50000"/>
                  </a:schemeClr>
                </a:solidFill>
              </a:rPr>
              <a:t>Thanks</a:t>
            </a:r>
            <a:endParaRPr lang="en-US" sz="9600" b="1" i="1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8873026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8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Gallery</vt:lpstr>
      <vt:lpstr>PowerPoint Presentation</vt:lpstr>
      <vt:lpstr>Qualifications  </vt:lpstr>
      <vt:lpstr>Teaching experience</vt:lpstr>
      <vt:lpstr>Research Experience</vt:lpstr>
      <vt:lpstr>organized the conference, seminar, workshop, short term course etc. please provide the following information  </vt:lpstr>
      <vt:lpstr>Books Published 02  Research paper published   pear review Journal 15  UGC care listed 02  Conference proceeding 20  Chapter Writing 03 </vt:lpstr>
      <vt:lpstr>Other activities College level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Balasaheb Kilche</dc:creator>
  <cp:lastModifiedBy>Balasaheb Kilche</cp:lastModifiedBy>
  <cp:revision>4</cp:revision>
  <dcterms:created xsi:type="dcterms:W3CDTF">2023-02-26T10:45:04Z</dcterms:created>
  <dcterms:modified xsi:type="dcterms:W3CDTF">2023-02-26T13:12:14Z</dcterms:modified>
</cp:coreProperties>
</file>